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01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  <p:sldId id="333" r:id="rId78"/>
    <p:sldId id="336" r:id="rId79"/>
    <p:sldId id="337" r:id="rId80"/>
    <p:sldId id="335" r:id="rId81"/>
    <p:sldId id="334" r:id="rId82"/>
    <p:sldId id="338" r:id="rId83"/>
    <p:sldId id="339" r:id="rId84"/>
    <p:sldId id="340" r:id="rId85"/>
    <p:sldId id="342" r:id="rId86"/>
    <p:sldId id="345" r:id="rId87"/>
    <p:sldId id="343" r:id="rId88"/>
    <p:sldId id="346" r:id="rId89"/>
    <p:sldId id="349" r:id="rId90"/>
    <p:sldId id="347" r:id="rId91"/>
    <p:sldId id="352" r:id="rId92"/>
    <p:sldId id="353" r:id="rId93"/>
    <p:sldId id="355" r:id="rId94"/>
    <p:sldId id="354" r:id="rId95"/>
    <p:sldId id="362" r:id="rId96"/>
    <p:sldId id="356" r:id="rId97"/>
    <p:sldId id="358" r:id="rId98"/>
    <p:sldId id="359" r:id="rId99"/>
    <p:sldId id="360" r:id="rId100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3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2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27.png"/><Relationship Id="rId7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38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38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37.png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image" Target="../media/image238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image" Target="../media/image237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38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image" Target="../media/image237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5.png"/><Relationship Id="rId18" Type="http://schemas.openxmlformats.org/officeDocument/2006/relationships/image" Target="../media/image270.png"/><Relationship Id="rId3" Type="http://schemas.openxmlformats.org/officeDocument/2006/relationships/image" Target="../media/image238.png"/><Relationship Id="rId7" Type="http://schemas.openxmlformats.org/officeDocument/2006/relationships/image" Target="../media/image247.png"/><Relationship Id="rId12" Type="http://schemas.openxmlformats.org/officeDocument/2006/relationships/image" Target="../media/image254.png"/><Relationship Id="rId17" Type="http://schemas.openxmlformats.org/officeDocument/2006/relationships/image" Target="../media/image261.png"/><Relationship Id="rId2" Type="http://schemas.openxmlformats.org/officeDocument/2006/relationships/image" Target="../media/image237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3.png"/><Relationship Id="rId5" Type="http://schemas.openxmlformats.org/officeDocument/2006/relationships/image" Target="../media/image243.png"/><Relationship Id="rId15" Type="http://schemas.openxmlformats.org/officeDocument/2006/relationships/image" Target="../media/image259.png"/><Relationship Id="rId10" Type="http://schemas.openxmlformats.org/officeDocument/2006/relationships/image" Target="../media/image252.png"/><Relationship Id="rId4" Type="http://schemas.openxmlformats.org/officeDocument/2006/relationships/image" Target="../media/image239.png"/><Relationship Id="rId9" Type="http://schemas.openxmlformats.org/officeDocument/2006/relationships/image" Target="../media/image249.png"/><Relationship Id="rId14" Type="http://schemas.openxmlformats.org/officeDocument/2006/relationships/image" Target="../media/image258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21" Type="http://schemas.openxmlformats.org/officeDocument/2006/relationships/image" Target="../media/image259.png"/><Relationship Id="rId34" Type="http://schemas.openxmlformats.org/officeDocument/2006/relationships/image" Target="../media/image273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33" Type="http://schemas.openxmlformats.org/officeDocument/2006/relationships/image" Target="../media/image272.png"/><Relationship Id="rId2" Type="http://schemas.openxmlformats.org/officeDocument/2006/relationships/image" Target="../media/image237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32" Type="http://schemas.openxmlformats.org/officeDocument/2006/relationships/image" Target="../media/image271.png"/><Relationship Id="rId37" Type="http://schemas.openxmlformats.org/officeDocument/2006/relationships/image" Target="../media/image276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36" Type="http://schemas.openxmlformats.org/officeDocument/2006/relationships/image" Target="../media/image275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4.png"/><Relationship Id="rId8" Type="http://schemas.openxmlformats.org/officeDocument/2006/relationships/image" Target="../media/image246.png"/><Relationship Id="rId3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74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8496981-C5B3-9C38-F36A-5C95C7C6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721130" cy="3360104"/>
          </a:xfrm>
          <a:prstGeom prst="rect">
            <a:avLst/>
          </a:prstGeom>
        </p:spPr>
      </p:pic>
      <p:pic>
        <p:nvPicPr>
          <p:cNvPr id="6" name="図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15C8589A-8028-6782-F57B-D601FC7D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956022" cy="3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8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75</a:t>
            </a:fld>
            <a:endParaRPr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998004-226D-F821-91D9-EDD866F5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735" cy="50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1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60064A-4ADF-657A-D6C2-1E60A6CC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76</a:t>
            </a:fld>
            <a:endParaRPr lang="ja-JP" altLang="en-US" dirty="0"/>
          </a:p>
        </p:txBody>
      </p:sp>
      <p:pic>
        <p:nvPicPr>
          <p:cNvPr id="4" name="図 3" descr="グラフ, 散布図, バブル チャート&#10;&#10;自動的に生成された説明">
            <a:extLst>
              <a:ext uri="{FF2B5EF4-FFF2-40B4-BE49-F238E27FC236}">
                <a16:creationId xmlns:a16="http://schemas.microsoft.com/office/drawing/2014/main" id="{C734B468-4F80-BD31-6877-FD2031AE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"/>
            <a:ext cx="8144774" cy="685800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315B3FDB-6A8F-A2FE-C85A-B73C8946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0" y="364787"/>
            <a:ext cx="3010320" cy="638264"/>
          </a:xfrm>
          <a:prstGeom prst="rect">
            <a:avLst/>
          </a:prstGeo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08F9295-1441-B9FF-33CD-4F2317DA3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1372734"/>
            <a:ext cx="3501400" cy="1474556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34DB3A14-4C18-84BF-F8EB-E99C2003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4" y="3401115"/>
            <a:ext cx="3953427" cy="704948"/>
          </a:xfrm>
          <a:prstGeom prst="rect">
            <a:avLst/>
          </a:prstGeom>
        </p:spPr>
      </p:pic>
      <p:pic>
        <p:nvPicPr>
          <p:cNvPr id="12" name="図 11" descr="アンテナ, 時計, 吊るす, 部屋 が含まれている画像&#10;&#10;自動的に生成された説明">
            <a:extLst>
              <a:ext uri="{FF2B5EF4-FFF2-40B4-BE49-F238E27FC236}">
                <a16:creationId xmlns:a16="http://schemas.microsoft.com/office/drawing/2014/main" id="{E83ED5B0-171F-9B64-B1D0-FFC0605C3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9" y="4282160"/>
            <a:ext cx="2943636" cy="1038370"/>
          </a:xfrm>
          <a:prstGeom prst="rect">
            <a:avLst/>
          </a:prstGeom>
        </p:spPr>
      </p:pic>
      <p:pic>
        <p:nvPicPr>
          <p:cNvPr id="14" name="図 13" descr="テキスト&#10;&#10;低い精度で自動的に生成された説明">
            <a:extLst>
              <a:ext uri="{FF2B5EF4-FFF2-40B4-BE49-F238E27FC236}">
                <a16:creationId xmlns:a16="http://schemas.microsoft.com/office/drawing/2014/main" id="{2DC2029B-BA54-0FF6-152B-B3BE72A9F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5819629"/>
            <a:ext cx="3886475" cy="10383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255772-1383-E8B9-3E55-E862C6EB1284}"/>
              </a:ext>
            </a:extLst>
          </p:cNvPr>
          <p:cNvSpPr txBox="1"/>
          <p:nvPr/>
        </p:nvSpPr>
        <p:spPr>
          <a:xfrm>
            <a:off x="3523665" y="6591790"/>
            <a:ext cx="4402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/>
              <a:t>[</a:t>
            </a:r>
            <a:r>
              <a:rPr lang="ja-JP" altLang="en-US" sz="900" dirty="0"/>
              <a:t>出</a:t>
            </a:r>
            <a:r>
              <a:rPr kumimoji="1" lang="ja-JP" altLang="en-US" sz="900" dirty="0"/>
              <a:t>典</a:t>
            </a:r>
            <a:r>
              <a:rPr kumimoji="1" lang="en-US" altLang="ja-JP" sz="900" dirty="0"/>
              <a:t>]:https://ieeexplore.ieee.org/stamp/</a:t>
            </a:r>
            <a:r>
              <a:rPr kumimoji="1" lang="en-US" altLang="ja-JP" sz="900" dirty="0" err="1"/>
              <a:t>stamp.jsp?tp</a:t>
            </a:r>
            <a:r>
              <a:rPr kumimoji="1" lang="en-US" altLang="ja-JP" sz="900" dirty="0"/>
              <a:t>=&amp;</a:t>
            </a:r>
            <a:r>
              <a:rPr kumimoji="1" lang="en-US" altLang="ja-JP" sz="900" dirty="0" err="1"/>
              <a:t>arnumber</a:t>
            </a:r>
            <a:r>
              <a:rPr kumimoji="1" lang="en-US" altLang="ja-JP" sz="900" dirty="0"/>
              <a:t>=6691949</a:t>
            </a:r>
            <a:endParaRPr kumimoji="1" lang="ja-JP" altLang="en-US" sz="9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1F0EE5-910D-EF04-4774-240B9C611DA6}"/>
              </a:ext>
            </a:extLst>
          </p:cNvPr>
          <p:cNvSpPr txBox="1"/>
          <p:nvPr/>
        </p:nvSpPr>
        <p:spPr>
          <a:xfrm>
            <a:off x="3523665" y="6376346"/>
            <a:ext cx="4402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[</a:t>
            </a:r>
            <a:r>
              <a:rPr kumimoji="1" lang="ja-JP" altLang="en-US" sz="800" dirty="0"/>
              <a:t>出典</a:t>
            </a:r>
            <a:r>
              <a:rPr kumimoji="1" lang="en-US" altLang="ja-JP" sz="800" dirty="0"/>
              <a:t>]:</a:t>
            </a:r>
            <a:r>
              <a:rPr lang="ja-JP" altLang="en-US" sz="800" dirty="0"/>
              <a:t>四元数自己組織化マップに基づく 偏波リモートセンシングによる 人体動作の分類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53328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AA8CC6-C2F7-A25B-A5D7-58BE577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77</a:t>
            </a:fld>
            <a:endParaRPr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74A18DF4-0953-B58A-D19B-F278E3FF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24"/>
            <a:ext cx="4187450" cy="3140588"/>
          </a:xfrm>
          <a:prstGeom prst="rect">
            <a:avLst/>
          </a:prstGeom>
        </p:spPr>
      </p:pic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E10F3C66-8C27-385B-C736-033F621D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62" y="37612"/>
            <a:ext cx="4287749" cy="3215812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BADE5F66-60CF-7A0B-B897-C7B04D547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0"/>
            <a:ext cx="4152961" cy="350776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AB77DA2-971F-71E8-1436-8D614D029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3717412"/>
            <a:ext cx="4187450" cy="3140588"/>
          </a:xfrm>
          <a:prstGeom prst="rect">
            <a:avLst/>
          </a:prstGeom>
        </p:spPr>
      </p:pic>
      <p:pic>
        <p:nvPicPr>
          <p:cNvPr id="16" name="図 15" descr="グラフ, ダイアグラム&#10;&#10;自動的に生成された説明">
            <a:extLst>
              <a:ext uri="{FF2B5EF4-FFF2-40B4-BE49-F238E27FC236}">
                <a16:creationId xmlns:a16="http://schemas.microsoft.com/office/drawing/2014/main" id="{CC210230-7ACA-174A-BC0B-00D938779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26160"/>
            <a:ext cx="4287750" cy="3215813"/>
          </a:xfrm>
          <a:prstGeom prst="rect">
            <a:avLst/>
          </a:prstGeom>
        </p:spPr>
      </p:pic>
      <p:pic>
        <p:nvPicPr>
          <p:cNvPr id="20" name="図 19" descr="グラフ&#10;&#10;自動的に生成された説明">
            <a:extLst>
              <a:ext uri="{FF2B5EF4-FFF2-40B4-BE49-F238E27FC236}">
                <a16:creationId xmlns:a16="http://schemas.microsoft.com/office/drawing/2014/main" id="{8F4CEE3B-218A-E7C0-2D18-85915A393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2" y="15766"/>
            <a:ext cx="3898548" cy="3492003"/>
          </a:xfrm>
          <a:prstGeom prst="rect">
            <a:avLst/>
          </a:prstGeom>
        </p:spPr>
      </p:pic>
      <p:pic>
        <p:nvPicPr>
          <p:cNvPr id="22" name="図 21" descr="グラフ&#10;&#10;自動的に生成された説明">
            <a:extLst>
              <a:ext uri="{FF2B5EF4-FFF2-40B4-BE49-F238E27FC236}">
                <a16:creationId xmlns:a16="http://schemas.microsoft.com/office/drawing/2014/main" id="{D72EF3A4-7CAB-685E-2984-9E9A87821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11" y="3679800"/>
            <a:ext cx="4187450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D3CA6A-4CBD-C970-DDF6-AC921424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78</a:t>
            </a:fld>
            <a:endParaRPr lang="ja-JP" altLang="en-US" dirty="0"/>
          </a:p>
        </p:txBody>
      </p:sp>
      <p:pic>
        <p:nvPicPr>
          <p:cNvPr id="4" name="図 3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A0DBD8D8-8FB9-4C92-766D-5DBED1FF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6"/>
            <a:ext cx="4084681" cy="306256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E6BC189-8709-504B-0A32-AA52BE8F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82" y="-866"/>
            <a:ext cx="4083419" cy="3062565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222851D-11C6-A03F-31B8-3B4CB201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92" y="0"/>
            <a:ext cx="4082265" cy="306169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B3B1A8D-7DF7-2930-F376-65897683E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65" y="3354512"/>
            <a:ext cx="4671317" cy="3503488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B68B1590-5AAA-775D-1C6C-1AAB47780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3154" cy="3429866"/>
          </a:xfrm>
          <a:prstGeom prst="rect">
            <a:avLst/>
          </a:prstGeom>
        </p:spPr>
      </p:pic>
      <p:pic>
        <p:nvPicPr>
          <p:cNvPr id="14" name="図 13" descr="グラフ, ダイアグラム&#10;&#10;自動的に生成された説明">
            <a:extLst>
              <a:ext uri="{FF2B5EF4-FFF2-40B4-BE49-F238E27FC236}">
                <a16:creationId xmlns:a16="http://schemas.microsoft.com/office/drawing/2014/main" id="{09ABA99A-9590-34CB-1602-CDAAC46F1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60" y="3796301"/>
            <a:ext cx="4082265" cy="3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4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893990A-FD9C-61BD-5CBB-8653BBB4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79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D40B1334-FA85-7AC5-173E-E48EE440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" y="0"/>
            <a:ext cx="846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2BCA37-0EDE-1330-4079-12975678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80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48823542-7F49-EB5F-6653-EDCA5DA6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57519" cy="6858000"/>
          </a:xfrm>
          <a:prstGeom prst="rect">
            <a:avLst/>
          </a:prstGeom>
        </p:spPr>
      </p:pic>
      <p:pic>
        <p:nvPicPr>
          <p:cNvPr id="6" name="図 5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FF2D5399-C7EA-4F7B-7364-30441C720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76" y="0"/>
            <a:ext cx="6397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4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53A686-E351-1ADC-3B6B-58BBE37F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81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128F4FB7-ED93-ED69-D21D-BFC6AA15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220415"/>
            <a:ext cx="9336947" cy="41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9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82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0634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83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</a:p>
        </p:txBody>
      </p:sp>
      <p:pic>
        <p:nvPicPr>
          <p:cNvPr id="4" name="図 3" descr="グラフ&#10;&#10;低い精度で自動的に生成された説明">
            <a:extLst>
              <a:ext uri="{FF2B5EF4-FFF2-40B4-BE49-F238E27FC236}">
                <a16:creationId xmlns:a16="http://schemas.microsoft.com/office/drawing/2014/main" id="{F95C9183-BFFB-3CAD-DCBB-914E8AAF3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03018" cy="3917659"/>
          </a:xfrm>
          <a:prstGeom prst="rect">
            <a:avLst/>
          </a:prstGeom>
        </p:spPr>
      </p:pic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A3171954-DFC3-3EDF-019E-9B59C5F57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84" y="0"/>
            <a:ext cx="4703018" cy="3917659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404B5275-54FC-2F37-DE1A-AF99A1006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30" y="2383265"/>
            <a:ext cx="4328989" cy="42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55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84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3CE76EF-5CD9-8DA6-46B0-DC2A47198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1" y="2428411"/>
            <a:ext cx="4446165" cy="43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9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85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5" name="図 4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4DFEA85-8DDD-F4EB-BE7A-2708514BF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" y="-5960"/>
            <a:ext cx="4666727" cy="3604837"/>
          </a:xfrm>
          <a:prstGeom prst="rect">
            <a:avLst/>
          </a:prstGeom>
        </p:spPr>
      </p:pic>
      <p:pic>
        <p:nvPicPr>
          <p:cNvPr id="13" name="図 12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32372AE2-96F8-5E1D-863E-32CF01E14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77" y="3186051"/>
            <a:ext cx="4753609" cy="3671949"/>
          </a:xfrm>
          <a:prstGeom prst="rect">
            <a:avLst/>
          </a:prstGeom>
        </p:spPr>
      </p:pic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DFDE482B-E8A8-2596-3C8D-BB7C23D60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30" y="0"/>
            <a:ext cx="4748169" cy="40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10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86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945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70" y="75501"/>
            <a:ext cx="4283976" cy="3212982"/>
          </a:xfrm>
          <a:prstGeom prst="rect">
            <a:avLst/>
          </a:prstGeom>
        </p:spPr>
      </p:pic>
      <p:pic>
        <p:nvPicPr>
          <p:cNvPr id="5" name="図 4" descr="ダイアグラム, 概略図&#10;&#10;自動的に生成された説明">
            <a:extLst>
              <a:ext uri="{FF2B5EF4-FFF2-40B4-BE49-F238E27FC236}">
                <a16:creationId xmlns:a16="http://schemas.microsoft.com/office/drawing/2014/main" id="{C166A6A1-91FA-7C57-E8F3-18B2E41A3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24" y="3600260"/>
            <a:ext cx="3149522" cy="2765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3873EEB-B125-1119-D31A-4811C5BF5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417" y="408383"/>
            <a:ext cx="2978762" cy="48656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61B6287-4C03-1182-00E6-7D27A9B3C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570" y="6495180"/>
            <a:ext cx="4401693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2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87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61" y="3645019"/>
            <a:ext cx="4160939" cy="32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6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88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89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24" name="図 23" descr="グラフ, 散布図&#10;&#10;自動的に生成された説明">
            <a:extLst>
              <a:ext uri="{FF2B5EF4-FFF2-40B4-BE49-F238E27FC236}">
                <a16:creationId xmlns:a16="http://schemas.microsoft.com/office/drawing/2014/main" id="{D0DD5BA4-EDFF-8BA9-1616-A0ABD2385A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4" y="3570242"/>
            <a:ext cx="4200269" cy="3285009"/>
          </a:xfrm>
          <a:prstGeom prst="rect">
            <a:avLst/>
          </a:prstGeom>
        </p:spPr>
      </p:pic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576A2D30-AA8C-AD8C-2247-5EC78E0E07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7" y="3647389"/>
            <a:ext cx="4029513" cy="32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2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90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24" name="図 23" descr="グラフ, 散布図&#10;&#10;自動的に生成された説明">
            <a:extLst>
              <a:ext uri="{FF2B5EF4-FFF2-40B4-BE49-F238E27FC236}">
                <a16:creationId xmlns:a16="http://schemas.microsoft.com/office/drawing/2014/main" id="{D0DD5BA4-EDFF-8BA9-1616-A0ABD2385A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4" y="3570242"/>
            <a:ext cx="4200269" cy="3285009"/>
          </a:xfrm>
          <a:prstGeom prst="rect">
            <a:avLst/>
          </a:prstGeom>
        </p:spPr>
      </p:pic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576A2D30-AA8C-AD8C-2247-5EC78E0E07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7" y="3647389"/>
            <a:ext cx="4029513" cy="3210612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60C12F7D-1943-A89B-D2F6-4BF437137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" y="-8247"/>
            <a:ext cx="4252355" cy="3189266"/>
          </a:xfrm>
          <a:prstGeom prst="rect">
            <a:avLst/>
          </a:prstGeom>
        </p:spPr>
      </p:pic>
      <p:pic>
        <p:nvPicPr>
          <p:cNvPr id="21" name="図 2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5191BAF-63A9-7AF7-74E8-C1FD26C3DC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90" y="18218"/>
            <a:ext cx="4252354" cy="3189266"/>
          </a:xfrm>
          <a:prstGeom prst="rect">
            <a:avLst/>
          </a:prstGeom>
        </p:spPr>
      </p:pic>
      <p:pic>
        <p:nvPicPr>
          <p:cNvPr id="25" name="図 24" descr="ダイアグラム&#10;&#10;自動的に生成された説明">
            <a:extLst>
              <a:ext uri="{FF2B5EF4-FFF2-40B4-BE49-F238E27FC236}">
                <a16:creationId xmlns:a16="http://schemas.microsoft.com/office/drawing/2014/main" id="{539D107D-CF47-33CB-DFE0-BA165D7AAB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19" y="-18192"/>
            <a:ext cx="4277128" cy="3207846"/>
          </a:xfrm>
          <a:prstGeom prst="rect">
            <a:avLst/>
          </a:prstGeom>
        </p:spPr>
      </p:pic>
      <p:pic>
        <p:nvPicPr>
          <p:cNvPr id="28" name="図 27" descr="グラフ&#10;&#10;低い精度で自動的に生成された説明">
            <a:extLst>
              <a:ext uri="{FF2B5EF4-FFF2-40B4-BE49-F238E27FC236}">
                <a16:creationId xmlns:a16="http://schemas.microsoft.com/office/drawing/2014/main" id="{E48235C0-C9EE-D452-5A18-AFE1B8BF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4475226" cy="3434019"/>
          </a:xfrm>
          <a:prstGeom prst="rect">
            <a:avLst/>
          </a:prstGeom>
        </p:spPr>
      </p:pic>
      <p:pic>
        <p:nvPicPr>
          <p:cNvPr id="30" name="図 29" descr="ダイアグラム&#10;&#10;自動的に生成された説明">
            <a:extLst>
              <a:ext uri="{FF2B5EF4-FFF2-40B4-BE49-F238E27FC236}">
                <a16:creationId xmlns:a16="http://schemas.microsoft.com/office/drawing/2014/main" id="{7AF6F93A-82A7-8B87-EAC3-3452168FB3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69" y="3567364"/>
            <a:ext cx="4200268" cy="3285009"/>
          </a:xfrm>
          <a:prstGeom prst="rect">
            <a:avLst/>
          </a:prstGeom>
        </p:spPr>
      </p:pic>
      <p:pic>
        <p:nvPicPr>
          <p:cNvPr id="32" name="図 31" descr="グラフ&#10;&#10;自動的に生成された説明">
            <a:extLst>
              <a:ext uri="{FF2B5EF4-FFF2-40B4-BE49-F238E27FC236}">
                <a16:creationId xmlns:a16="http://schemas.microsoft.com/office/drawing/2014/main" id="{39B809C1-611B-AA9E-B0D1-C42A955810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44" y="3644641"/>
            <a:ext cx="3981456" cy="3196977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D5F4F403-F1AD-75DD-9B07-A7C2BA3245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3" y="-2101"/>
            <a:ext cx="4252354" cy="3189266"/>
          </a:xfrm>
          <a:prstGeom prst="rect">
            <a:avLst/>
          </a:prstGeom>
        </p:spPr>
      </p:pic>
      <p:pic>
        <p:nvPicPr>
          <p:cNvPr id="27" name="図 26" descr="ダイアグラム, 概略図&#10;&#10;自動的に生成された説明">
            <a:extLst>
              <a:ext uri="{FF2B5EF4-FFF2-40B4-BE49-F238E27FC236}">
                <a16:creationId xmlns:a16="http://schemas.microsoft.com/office/drawing/2014/main" id="{7022917F-4E0C-3064-DF95-B30C90DC9E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57" y="-16421"/>
            <a:ext cx="4283975" cy="3212982"/>
          </a:xfrm>
          <a:prstGeom prst="rect">
            <a:avLst/>
          </a:prstGeom>
        </p:spPr>
      </p:pic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E1C14377-97F8-CB8A-24E8-E98BC43B3F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13" y="-5499"/>
            <a:ext cx="4278433" cy="3208825"/>
          </a:xfrm>
          <a:prstGeom prst="rect">
            <a:avLst/>
          </a:prstGeom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5125CCC7-9EE6-EDC7-74E2-F6D72A62469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3" y="3428996"/>
            <a:ext cx="4578693" cy="3434020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EFCC7B9E-76CA-DA8B-76BB-F09316A086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459880"/>
            <a:ext cx="4564441" cy="3423331"/>
          </a:xfrm>
          <a:prstGeom prst="rect">
            <a:avLst/>
          </a:prstGeom>
        </p:spPr>
      </p:pic>
      <p:pic>
        <p:nvPicPr>
          <p:cNvPr id="38" name="図 37" descr="グラフ&#10;&#10;自動的に生成された説明">
            <a:extLst>
              <a:ext uri="{FF2B5EF4-FFF2-40B4-BE49-F238E27FC236}">
                <a16:creationId xmlns:a16="http://schemas.microsoft.com/office/drawing/2014/main" id="{EC767C10-38F8-AA5A-36B2-D52AFFE31C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92" y="3628260"/>
            <a:ext cx="3953693" cy="32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0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91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24" name="図 23" descr="グラフ, 散布図&#10;&#10;自動的に生成された説明">
            <a:extLst>
              <a:ext uri="{FF2B5EF4-FFF2-40B4-BE49-F238E27FC236}">
                <a16:creationId xmlns:a16="http://schemas.microsoft.com/office/drawing/2014/main" id="{D0DD5BA4-EDFF-8BA9-1616-A0ABD2385A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4" y="3570242"/>
            <a:ext cx="4200269" cy="3285009"/>
          </a:xfrm>
          <a:prstGeom prst="rect">
            <a:avLst/>
          </a:prstGeom>
        </p:spPr>
      </p:pic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576A2D30-AA8C-AD8C-2247-5EC78E0E07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7" y="3647389"/>
            <a:ext cx="4029513" cy="3210612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60C12F7D-1943-A89B-D2F6-4BF437137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" y="-8247"/>
            <a:ext cx="4252355" cy="3189266"/>
          </a:xfrm>
          <a:prstGeom prst="rect">
            <a:avLst/>
          </a:prstGeom>
        </p:spPr>
      </p:pic>
      <p:pic>
        <p:nvPicPr>
          <p:cNvPr id="21" name="図 2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5191BAF-63A9-7AF7-74E8-C1FD26C3DC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90" y="18218"/>
            <a:ext cx="4252354" cy="3189266"/>
          </a:xfrm>
          <a:prstGeom prst="rect">
            <a:avLst/>
          </a:prstGeom>
        </p:spPr>
      </p:pic>
      <p:pic>
        <p:nvPicPr>
          <p:cNvPr id="25" name="図 24" descr="ダイアグラム&#10;&#10;自動的に生成された説明">
            <a:extLst>
              <a:ext uri="{FF2B5EF4-FFF2-40B4-BE49-F238E27FC236}">
                <a16:creationId xmlns:a16="http://schemas.microsoft.com/office/drawing/2014/main" id="{539D107D-CF47-33CB-DFE0-BA165D7AAB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19" y="-18192"/>
            <a:ext cx="4277128" cy="3207846"/>
          </a:xfrm>
          <a:prstGeom prst="rect">
            <a:avLst/>
          </a:prstGeom>
        </p:spPr>
      </p:pic>
      <p:pic>
        <p:nvPicPr>
          <p:cNvPr id="28" name="図 27" descr="グラフ&#10;&#10;低い精度で自動的に生成された説明">
            <a:extLst>
              <a:ext uri="{FF2B5EF4-FFF2-40B4-BE49-F238E27FC236}">
                <a16:creationId xmlns:a16="http://schemas.microsoft.com/office/drawing/2014/main" id="{E48235C0-C9EE-D452-5A18-AFE1B8BF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4475226" cy="3434019"/>
          </a:xfrm>
          <a:prstGeom prst="rect">
            <a:avLst/>
          </a:prstGeom>
        </p:spPr>
      </p:pic>
      <p:pic>
        <p:nvPicPr>
          <p:cNvPr id="30" name="図 29" descr="ダイアグラム&#10;&#10;自動的に生成された説明">
            <a:extLst>
              <a:ext uri="{FF2B5EF4-FFF2-40B4-BE49-F238E27FC236}">
                <a16:creationId xmlns:a16="http://schemas.microsoft.com/office/drawing/2014/main" id="{7AF6F93A-82A7-8B87-EAC3-3452168FB3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72" y="3607630"/>
            <a:ext cx="4200268" cy="3285009"/>
          </a:xfrm>
          <a:prstGeom prst="rect">
            <a:avLst/>
          </a:prstGeom>
        </p:spPr>
      </p:pic>
      <p:pic>
        <p:nvPicPr>
          <p:cNvPr id="32" name="図 31" descr="グラフ&#10;&#10;自動的に生成された説明">
            <a:extLst>
              <a:ext uri="{FF2B5EF4-FFF2-40B4-BE49-F238E27FC236}">
                <a16:creationId xmlns:a16="http://schemas.microsoft.com/office/drawing/2014/main" id="{39B809C1-611B-AA9E-B0D1-C42A955810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44" y="3644641"/>
            <a:ext cx="3981456" cy="31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504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92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60C12F7D-1943-A89B-D2F6-4BF437137C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" y="-8247"/>
            <a:ext cx="4252355" cy="3189266"/>
          </a:xfrm>
          <a:prstGeom prst="rect">
            <a:avLst/>
          </a:prstGeom>
        </p:spPr>
      </p:pic>
      <p:pic>
        <p:nvPicPr>
          <p:cNvPr id="21" name="図 2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5191BAF-63A9-7AF7-74E8-C1FD26C3DC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90" y="18218"/>
            <a:ext cx="4252354" cy="3189266"/>
          </a:xfrm>
          <a:prstGeom prst="rect">
            <a:avLst/>
          </a:prstGeom>
        </p:spPr>
      </p:pic>
      <p:pic>
        <p:nvPicPr>
          <p:cNvPr id="25" name="図 24" descr="ダイアグラム&#10;&#10;自動的に生成された説明">
            <a:extLst>
              <a:ext uri="{FF2B5EF4-FFF2-40B4-BE49-F238E27FC236}">
                <a16:creationId xmlns:a16="http://schemas.microsoft.com/office/drawing/2014/main" id="{539D107D-CF47-33CB-DFE0-BA165D7AAB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19" y="-18192"/>
            <a:ext cx="4277128" cy="3207846"/>
          </a:xfrm>
          <a:prstGeom prst="rect">
            <a:avLst/>
          </a:prstGeom>
        </p:spPr>
      </p:pic>
      <p:pic>
        <p:nvPicPr>
          <p:cNvPr id="28" name="図 27" descr="グラフ&#10;&#10;低い精度で自動的に生成された説明">
            <a:extLst>
              <a:ext uri="{FF2B5EF4-FFF2-40B4-BE49-F238E27FC236}">
                <a16:creationId xmlns:a16="http://schemas.microsoft.com/office/drawing/2014/main" id="{E48235C0-C9EE-D452-5A18-AFE1B8BF72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4475226" cy="343401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57A76A0-25F3-4E00-7A8F-354AF575B794}"/>
              </a:ext>
            </a:extLst>
          </p:cNvPr>
          <p:cNvSpPr txBox="1"/>
          <p:nvPr/>
        </p:nvSpPr>
        <p:spPr>
          <a:xfrm>
            <a:off x="5287756" y="4655473"/>
            <a:ext cx="57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</a:t>
            </a:r>
            <a:r>
              <a:rPr kumimoji="1" lang="en-US" altLang="ja-JP" sz="1600" dirty="0" err="1"/>
              <a:t>DoP</a:t>
            </a:r>
            <a:r>
              <a:rPr kumimoji="1" lang="ja-JP" altLang="en-US" sz="1600" dirty="0"/>
              <a:t>：</a:t>
            </a:r>
            <a:r>
              <a:rPr kumimoji="1" lang="en-US" altLang="ja-JP" sz="1600" dirty="0"/>
              <a:t>Degree of Polarization</a:t>
            </a:r>
          </a:p>
          <a:p>
            <a:r>
              <a:rPr lang="ja-JP" altLang="en-US" sz="1600" dirty="0"/>
              <a:t>　　　　</a:t>
            </a:r>
            <a:r>
              <a:rPr lang="en-US" altLang="ja-JP" sz="1600" dirty="0"/>
              <a:t>1</a:t>
            </a:r>
            <a:r>
              <a:rPr lang="ja-JP" altLang="en-US" sz="1600" dirty="0"/>
              <a:t>に近いほど偏波、</a:t>
            </a:r>
            <a:r>
              <a:rPr lang="en-US" altLang="ja-JP" sz="1600" dirty="0"/>
              <a:t>0</a:t>
            </a:r>
            <a:r>
              <a:rPr lang="ja-JP" altLang="en-US" sz="1600" dirty="0"/>
              <a:t>に近いほど偏波としての性質が弱い</a:t>
            </a:r>
            <a:endParaRPr kumimoji="1" lang="en-US" altLang="ja-JP" sz="1600" dirty="0"/>
          </a:p>
          <a:p>
            <a:r>
              <a:rPr kumimoji="1" lang="ja-JP" altLang="en-US" sz="1600" dirty="0"/>
              <a:t>・黄色</a:t>
            </a:r>
            <a:r>
              <a:rPr kumimoji="1" lang="en-US" altLang="ja-JP" sz="1600" dirty="0"/>
              <a:t>(</a:t>
            </a:r>
            <a:r>
              <a:rPr kumimoji="1" lang="ja-JP" altLang="en-US" sz="1600" dirty="0"/>
              <a:t>パイプ</a:t>
            </a:r>
            <a:r>
              <a:rPr kumimoji="1" lang="en-US" altLang="ja-JP" sz="1600" dirty="0"/>
              <a:t>)</a:t>
            </a:r>
            <a:r>
              <a:rPr kumimoji="1" lang="ja-JP" altLang="en-US" sz="1600" dirty="0"/>
              <a:t>のほうが</a:t>
            </a:r>
            <a:r>
              <a:rPr lang="en-US" altLang="ja-JP" sz="1600" dirty="0" err="1"/>
              <a:t>DoP</a:t>
            </a:r>
            <a:r>
              <a:rPr lang="ja-JP" altLang="en-US" sz="1600" dirty="0"/>
              <a:t>が大きい</a:t>
            </a:r>
            <a:endParaRPr lang="en-US" altLang="ja-JP" sz="1600" dirty="0"/>
          </a:p>
          <a:p>
            <a:r>
              <a:rPr kumimoji="1" lang="ja-JP" altLang="en-US" sz="1600" dirty="0"/>
              <a:t>・地面はよりランダム散乱である傾向</a:t>
            </a:r>
          </a:p>
        </p:txBody>
      </p:sp>
      <p:pic>
        <p:nvPicPr>
          <p:cNvPr id="27" name="図 2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6BF0279-31D4-5485-FF80-F8035B680E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83" y="3645019"/>
            <a:ext cx="2943636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68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93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24" name="図 23" descr="グラフ, 散布図&#10;&#10;自動的に生成された説明">
            <a:extLst>
              <a:ext uri="{FF2B5EF4-FFF2-40B4-BE49-F238E27FC236}">
                <a16:creationId xmlns:a16="http://schemas.microsoft.com/office/drawing/2014/main" id="{D0DD5BA4-EDFF-8BA9-1616-A0ABD2385A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4" y="3570242"/>
            <a:ext cx="4200269" cy="3285009"/>
          </a:xfrm>
          <a:prstGeom prst="rect">
            <a:avLst/>
          </a:prstGeom>
        </p:spPr>
      </p:pic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576A2D30-AA8C-AD8C-2247-5EC78E0E07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7" y="3647389"/>
            <a:ext cx="4029513" cy="3210612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60C12F7D-1943-A89B-D2F6-4BF437137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" y="-8247"/>
            <a:ext cx="4252355" cy="3189266"/>
          </a:xfrm>
          <a:prstGeom prst="rect">
            <a:avLst/>
          </a:prstGeom>
        </p:spPr>
      </p:pic>
      <p:pic>
        <p:nvPicPr>
          <p:cNvPr id="21" name="図 2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5191BAF-63A9-7AF7-74E8-C1FD26C3DC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90" y="18218"/>
            <a:ext cx="4252354" cy="3189266"/>
          </a:xfrm>
          <a:prstGeom prst="rect">
            <a:avLst/>
          </a:prstGeom>
        </p:spPr>
      </p:pic>
      <p:pic>
        <p:nvPicPr>
          <p:cNvPr id="25" name="図 24" descr="ダイアグラム&#10;&#10;自動的に生成された説明">
            <a:extLst>
              <a:ext uri="{FF2B5EF4-FFF2-40B4-BE49-F238E27FC236}">
                <a16:creationId xmlns:a16="http://schemas.microsoft.com/office/drawing/2014/main" id="{539D107D-CF47-33CB-DFE0-BA165D7AAB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19" y="-18192"/>
            <a:ext cx="4277128" cy="3207846"/>
          </a:xfrm>
          <a:prstGeom prst="rect">
            <a:avLst/>
          </a:prstGeom>
        </p:spPr>
      </p:pic>
      <p:pic>
        <p:nvPicPr>
          <p:cNvPr id="28" name="図 27" descr="グラフ&#10;&#10;低い精度で自動的に生成された説明">
            <a:extLst>
              <a:ext uri="{FF2B5EF4-FFF2-40B4-BE49-F238E27FC236}">
                <a16:creationId xmlns:a16="http://schemas.microsoft.com/office/drawing/2014/main" id="{E48235C0-C9EE-D452-5A18-AFE1B8BF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4475226" cy="3434019"/>
          </a:xfrm>
          <a:prstGeom prst="rect">
            <a:avLst/>
          </a:prstGeom>
        </p:spPr>
      </p:pic>
      <p:pic>
        <p:nvPicPr>
          <p:cNvPr id="30" name="図 29" descr="ダイアグラム&#10;&#10;自動的に生成された説明">
            <a:extLst>
              <a:ext uri="{FF2B5EF4-FFF2-40B4-BE49-F238E27FC236}">
                <a16:creationId xmlns:a16="http://schemas.microsoft.com/office/drawing/2014/main" id="{7AF6F93A-82A7-8B87-EAC3-3452168FB3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69" y="3567364"/>
            <a:ext cx="4200268" cy="3285009"/>
          </a:xfrm>
          <a:prstGeom prst="rect">
            <a:avLst/>
          </a:prstGeom>
        </p:spPr>
      </p:pic>
      <p:pic>
        <p:nvPicPr>
          <p:cNvPr id="32" name="図 31" descr="グラフ&#10;&#10;自動的に生成された説明">
            <a:extLst>
              <a:ext uri="{FF2B5EF4-FFF2-40B4-BE49-F238E27FC236}">
                <a16:creationId xmlns:a16="http://schemas.microsoft.com/office/drawing/2014/main" id="{39B809C1-611B-AA9E-B0D1-C42A955810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44" y="3644641"/>
            <a:ext cx="3981456" cy="3196977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D5F4F403-F1AD-75DD-9B07-A7C2BA3245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3" y="-2101"/>
            <a:ext cx="4252354" cy="3189266"/>
          </a:xfrm>
          <a:prstGeom prst="rect">
            <a:avLst/>
          </a:prstGeom>
        </p:spPr>
      </p:pic>
      <p:pic>
        <p:nvPicPr>
          <p:cNvPr id="27" name="図 26" descr="ダイアグラム, 概略図&#10;&#10;自動的に生成された説明">
            <a:extLst>
              <a:ext uri="{FF2B5EF4-FFF2-40B4-BE49-F238E27FC236}">
                <a16:creationId xmlns:a16="http://schemas.microsoft.com/office/drawing/2014/main" id="{7022917F-4E0C-3064-DF95-B30C90DC9E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57" y="-16421"/>
            <a:ext cx="4283975" cy="3212982"/>
          </a:xfrm>
          <a:prstGeom prst="rect">
            <a:avLst/>
          </a:prstGeom>
        </p:spPr>
      </p:pic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E1C14377-97F8-CB8A-24E8-E98BC43B3F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13" y="-5499"/>
            <a:ext cx="4278433" cy="3208825"/>
          </a:xfrm>
          <a:prstGeom prst="rect">
            <a:avLst/>
          </a:prstGeom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5125CCC7-9EE6-EDC7-74E2-F6D72A62469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3" y="3428996"/>
            <a:ext cx="4578693" cy="3434020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EFCC7B9E-76CA-DA8B-76BB-F09316A086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459880"/>
            <a:ext cx="4564441" cy="3423331"/>
          </a:xfrm>
          <a:prstGeom prst="rect">
            <a:avLst/>
          </a:prstGeom>
        </p:spPr>
      </p:pic>
      <p:pic>
        <p:nvPicPr>
          <p:cNvPr id="38" name="図 37" descr="グラフ&#10;&#10;自動的に生成された説明">
            <a:extLst>
              <a:ext uri="{FF2B5EF4-FFF2-40B4-BE49-F238E27FC236}">
                <a16:creationId xmlns:a16="http://schemas.microsoft.com/office/drawing/2014/main" id="{EC767C10-38F8-AA5A-36B2-D52AFFE31C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92" y="3628260"/>
            <a:ext cx="3953693" cy="3224113"/>
          </a:xfrm>
          <a:prstGeom prst="rect">
            <a:avLst/>
          </a:prstGeom>
        </p:spPr>
      </p:pic>
      <p:pic>
        <p:nvPicPr>
          <p:cNvPr id="23" name="図 22" descr="グラフ, 散布図&#10;&#10;自動的に生成された説明">
            <a:extLst>
              <a:ext uri="{FF2B5EF4-FFF2-40B4-BE49-F238E27FC236}">
                <a16:creationId xmlns:a16="http://schemas.microsoft.com/office/drawing/2014/main" id="{6123D2B1-30A2-F1DD-81F1-E74617DB304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92"/>
            <a:ext cx="4553902" cy="3415427"/>
          </a:xfrm>
          <a:prstGeom prst="rect">
            <a:avLst/>
          </a:prstGeom>
        </p:spPr>
      </p:pic>
      <p:pic>
        <p:nvPicPr>
          <p:cNvPr id="33" name="図 32" descr="グラフ, 散布図&#10;&#10;自動的に生成された説明">
            <a:extLst>
              <a:ext uri="{FF2B5EF4-FFF2-40B4-BE49-F238E27FC236}">
                <a16:creationId xmlns:a16="http://schemas.microsoft.com/office/drawing/2014/main" id="{90480A8E-B6D4-F77D-76DA-05C1A4F18A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94" y="0"/>
            <a:ext cx="4585490" cy="3439118"/>
          </a:xfrm>
          <a:prstGeom prst="rect">
            <a:avLst/>
          </a:prstGeom>
        </p:spPr>
      </p:pic>
      <p:pic>
        <p:nvPicPr>
          <p:cNvPr id="37" name="図 36" descr="グラフ, 散布図&#10;&#10;自動的に生成された説明">
            <a:extLst>
              <a:ext uri="{FF2B5EF4-FFF2-40B4-BE49-F238E27FC236}">
                <a16:creationId xmlns:a16="http://schemas.microsoft.com/office/drawing/2014/main" id="{5AE13C47-4DC4-1E61-3293-B39BA8AC22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00" y="5012"/>
            <a:ext cx="4670806" cy="3503105"/>
          </a:xfrm>
          <a:prstGeom prst="rect">
            <a:avLst/>
          </a:prstGeom>
        </p:spPr>
      </p:pic>
      <p:pic>
        <p:nvPicPr>
          <p:cNvPr id="40" name="図 39" descr="グラフ, 散布図&#10;&#10;自動的に生成された説明">
            <a:extLst>
              <a:ext uri="{FF2B5EF4-FFF2-40B4-BE49-F238E27FC236}">
                <a16:creationId xmlns:a16="http://schemas.microsoft.com/office/drawing/2014/main" id="{6871CD03-BCA8-A1AF-7B87-75BF6AED959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0" y="3451943"/>
            <a:ext cx="4546305" cy="3409729"/>
          </a:xfrm>
          <a:prstGeom prst="rect">
            <a:avLst/>
          </a:prstGeom>
        </p:spPr>
      </p:pic>
      <p:pic>
        <p:nvPicPr>
          <p:cNvPr id="42" name="図 41" descr="グラフ, 散布図&#10;&#10;自動的に生成された説明">
            <a:extLst>
              <a:ext uri="{FF2B5EF4-FFF2-40B4-BE49-F238E27FC236}">
                <a16:creationId xmlns:a16="http://schemas.microsoft.com/office/drawing/2014/main" id="{2125B717-3995-AD24-6393-50AD17DB975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0" y="3460699"/>
            <a:ext cx="4522232" cy="3391674"/>
          </a:xfrm>
          <a:prstGeom prst="rect">
            <a:avLst/>
          </a:prstGeom>
        </p:spPr>
      </p:pic>
      <p:pic>
        <p:nvPicPr>
          <p:cNvPr id="44" name="図 43" descr="グラフ, 散布図&#10;&#10;自動的に生成された説明">
            <a:extLst>
              <a:ext uri="{FF2B5EF4-FFF2-40B4-BE49-F238E27FC236}">
                <a16:creationId xmlns:a16="http://schemas.microsoft.com/office/drawing/2014/main" id="{7EDA69D5-771D-9E40-77F0-DDF0F86553D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86" y="3607629"/>
            <a:ext cx="4336852" cy="32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37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94</a:t>
            </a:fld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4998491" y="6256915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FE9B768-B681-6A60-EC9A-2A625BD9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574" y="2061600"/>
            <a:ext cx="6537281" cy="3898137"/>
          </a:xfrm>
          <a:prstGeom prst="rect">
            <a:avLst/>
          </a:prstGeom>
        </p:spPr>
      </p:pic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FFEA6D58-C245-8E9C-4D52-24CD5FAE47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1" r="823"/>
          <a:stretch/>
        </p:blipFill>
        <p:spPr>
          <a:xfrm>
            <a:off x="5638104" y="445947"/>
            <a:ext cx="5055496" cy="666766"/>
          </a:xfrm>
          <a:prstGeom prst="rect">
            <a:avLst/>
          </a:prstGeom>
        </p:spPr>
      </p:pic>
      <p:pic>
        <p:nvPicPr>
          <p:cNvPr id="16" name="図 15" descr="テキスト, 手紙&#10;&#10;自動的に生成された説明">
            <a:extLst>
              <a:ext uri="{FF2B5EF4-FFF2-40B4-BE49-F238E27FC236}">
                <a16:creationId xmlns:a16="http://schemas.microsoft.com/office/drawing/2014/main" id="{5B6FAF1D-909B-E91C-E364-B65DC75553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" t="12128" r="1078" b="50000"/>
          <a:stretch/>
        </p:blipFill>
        <p:spPr>
          <a:xfrm>
            <a:off x="5638104" y="1409891"/>
            <a:ext cx="5055496" cy="5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694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95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09560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880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75ED13-FC92-4F93-B099-6E4E9C1AE893}">
  <ds:schemaRefs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4568da19-f08b-41ec-9ad7-5a3257166d1b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3785</TotalTime>
  <Words>2511</Words>
  <Application>Microsoft Office PowerPoint</Application>
  <PresentationFormat>ワイド画面</PresentationFormat>
  <Paragraphs>419</Paragraphs>
  <Slides>96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96</vt:i4>
      </vt:variant>
    </vt:vector>
  </HeadingPairs>
  <TitlesOfParts>
    <vt:vector size="101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24</cp:revision>
  <cp:lastPrinted>2022-12-14T03:36:42Z</cp:lastPrinted>
  <dcterms:created xsi:type="dcterms:W3CDTF">2022-09-14T00:57:17Z</dcterms:created>
  <dcterms:modified xsi:type="dcterms:W3CDTF">2022-12-28T03:55:44Z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